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C178DC-977F-4432-BD45-F193A338B03B}" v="199" dt="2023-12-01T06:38:05.5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FD1C7B0D-63FE-42B6-96EA-FA52974E5625}" type="datetimeFigureOut">
              <a:t>30-11-2023</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E6301B8D-1059-439F-B144-201393F881B9}" type="slidenum">
              <a:t>‹#›</a:t>
            </a:fld>
            <a:endParaRPr lang="en-US"/>
          </a:p>
        </p:txBody>
      </p:sp>
    </p:spTree>
    <p:extLst>
      <p:ext uri="{BB962C8B-B14F-4D97-AF65-F5344CB8AC3E}">
        <p14:creationId xmlns:p14="http://schemas.microsoft.com/office/powerpoint/2010/main" val="2000848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98854"/>
            <a:ext cx="14630400" cy="8229600"/>
          </a:xfrm>
          <a:prstGeom prst="rect">
            <a:avLst/>
          </a:prstGeom>
          <a:solidFill>
            <a:srgbClr val="0C0C0C"/>
          </a:solidFill>
          <a:ln w="13811">
            <a:solidFill>
              <a:srgbClr val="565151"/>
            </a:solidFill>
            <a:prstDash val="solid"/>
          </a:ln>
        </p:spPr>
      </p:sp>
      <p:sp>
        <p:nvSpPr>
          <p:cNvPr id="5" name="Text 1"/>
          <p:cNvSpPr/>
          <p:nvPr/>
        </p:nvSpPr>
        <p:spPr>
          <a:xfrm>
            <a:off x="264789" y="2256949"/>
            <a:ext cx="12679795" cy="1270983"/>
          </a:xfrm>
          <a:prstGeom prst="rect">
            <a:avLst/>
          </a:prstGeom>
          <a:noFill/>
          <a:ln/>
        </p:spPr>
        <p:txBody>
          <a:bodyPr wrap="square" lIns="91440" tIns="45720" rIns="91440" bIns="45720" rtlCol="0" anchor="t"/>
          <a:lstStyle/>
          <a:p>
            <a:pPr marL="0" indent="0">
              <a:lnSpc>
                <a:spcPts val="6561"/>
              </a:lnSpc>
              <a:buNone/>
            </a:pPr>
            <a:r>
              <a:rPr lang="en-US" sz="4800" b="1" kern="0" spc="-157" dirty="0">
                <a:solidFill>
                  <a:srgbClr val="FFFFFF"/>
                </a:solidFill>
                <a:latin typeface="Overpass"/>
                <a:ea typeface="Overpass" pitchFamily="34" charset="-122"/>
                <a:cs typeface="Overpass" pitchFamily="34" charset="-120"/>
              </a:rPr>
              <a:t>Mini Project on Online Quiz System</a:t>
            </a:r>
            <a:endParaRPr lang="en-US" sz="4800" dirty="0">
              <a:latin typeface="Overpass"/>
            </a:endParaRPr>
          </a:p>
        </p:txBody>
      </p:sp>
      <p:sp>
        <p:nvSpPr>
          <p:cNvPr id="6" name="Text 2"/>
          <p:cNvSpPr/>
          <p:nvPr/>
        </p:nvSpPr>
        <p:spPr>
          <a:xfrm>
            <a:off x="215361" y="3539912"/>
            <a:ext cx="7477601" cy="1646972"/>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Welcome to our presentation on the Mini Project of an Online Quiz System using HTML, CSS, and JavaScript. Join us as we explore the key aspects and features of this exciting project.</a:t>
            </a:r>
            <a:endParaRPr lang="en-US" sz="1750" dirty="0"/>
          </a:p>
        </p:txBody>
      </p:sp>
      <p:pic>
        <p:nvPicPr>
          <p:cNvPr id="11" name="Picture 10">
            <a:extLst>
              <a:ext uri="{FF2B5EF4-FFF2-40B4-BE49-F238E27FC236}">
                <a16:creationId xmlns:a16="http://schemas.microsoft.com/office/drawing/2014/main" id="{FA3C9AFA-76BC-A3EA-1A4E-1C021C82A568}"/>
              </a:ext>
            </a:extLst>
          </p:cNvPr>
          <p:cNvPicPr>
            <a:picLocks noChangeAspect="1"/>
          </p:cNvPicPr>
          <p:nvPr/>
        </p:nvPicPr>
        <p:blipFill>
          <a:blip r:embed="rId4"/>
          <a:stretch>
            <a:fillRect/>
          </a:stretch>
        </p:blipFill>
        <p:spPr>
          <a:xfrm>
            <a:off x="210065" y="191441"/>
            <a:ext cx="3447535" cy="2212036"/>
          </a:xfrm>
          <a:prstGeom prst="rect">
            <a:avLst/>
          </a:prstGeom>
        </p:spPr>
      </p:pic>
      <p:sp>
        <p:nvSpPr>
          <p:cNvPr id="12" name="TextBox 11">
            <a:extLst>
              <a:ext uri="{FF2B5EF4-FFF2-40B4-BE49-F238E27FC236}">
                <a16:creationId xmlns:a16="http://schemas.microsoft.com/office/drawing/2014/main" id="{91BB2E3E-BA99-0935-06E2-4FD222761858}"/>
              </a:ext>
            </a:extLst>
          </p:cNvPr>
          <p:cNvSpPr txBox="1"/>
          <p:nvPr/>
        </p:nvSpPr>
        <p:spPr>
          <a:xfrm>
            <a:off x="2706130" y="339810"/>
            <a:ext cx="12023123" cy="14311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350" b="1" dirty="0">
                <a:solidFill>
                  <a:schemeClr val="bg1"/>
                </a:solidFill>
                <a:latin typeface="Playfair Display"/>
                <a:cs typeface="Segoe UI"/>
              </a:rPr>
              <a:t>DEPARTMENT OF COMPUTER </a:t>
            </a:r>
            <a:r>
              <a:rPr lang="en-US" sz="4350" dirty="0">
                <a:solidFill>
                  <a:schemeClr val="bg1"/>
                </a:solidFill>
                <a:latin typeface="Playfair Display"/>
                <a:cs typeface="Segoe UI"/>
              </a:rPr>
              <a:t>​</a:t>
            </a:r>
          </a:p>
          <a:p>
            <a:pPr algn="ctr"/>
            <a:r>
              <a:rPr lang="en-US" sz="4350" b="1" dirty="0">
                <a:solidFill>
                  <a:schemeClr val="bg1"/>
                </a:solidFill>
                <a:latin typeface="Playfair Display"/>
                <a:cs typeface="Segoe UI"/>
              </a:rPr>
              <a:t>ENGINEERING AND APPLICATIONS</a:t>
            </a:r>
            <a:r>
              <a:rPr lang="en-IN" sz="4350" dirty="0">
                <a:solidFill>
                  <a:schemeClr val="bg1"/>
                </a:solidFill>
                <a:latin typeface="Playfair Display"/>
                <a:cs typeface="Segoe UI"/>
              </a:rPr>
              <a:t>​</a:t>
            </a:r>
          </a:p>
        </p:txBody>
      </p:sp>
      <p:sp>
        <p:nvSpPr>
          <p:cNvPr id="16" name="TextBox 15">
            <a:extLst>
              <a:ext uri="{FF2B5EF4-FFF2-40B4-BE49-F238E27FC236}">
                <a16:creationId xmlns:a16="http://schemas.microsoft.com/office/drawing/2014/main" id="{24E8A83F-584F-79E5-7432-DAF04E5DBACE}"/>
              </a:ext>
            </a:extLst>
          </p:cNvPr>
          <p:cNvSpPr txBox="1"/>
          <p:nvPr/>
        </p:nvSpPr>
        <p:spPr>
          <a:xfrm>
            <a:off x="345990" y="5677928"/>
            <a:ext cx="397887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indent="-742950">
              <a:buFont typeface="Arial"/>
              <a:buChar char="•"/>
            </a:pPr>
            <a:r>
              <a:rPr lang="en-US" sz="3600" b="1" dirty="0">
                <a:solidFill>
                  <a:schemeClr val="bg1"/>
                </a:solidFill>
                <a:latin typeface="Playfair Display"/>
                <a:cs typeface="Segoe UI"/>
              </a:rPr>
              <a:t>Suraj Verma</a:t>
            </a:r>
            <a:endParaRPr lang="en-US" dirty="0">
              <a:ea typeface="Calibri" panose="020F0502020204030204"/>
              <a:cs typeface="Calibri" panose="020F0502020204030204"/>
            </a:endParaRPr>
          </a:p>
          <a:p>
            <a:pPr marL="742950" indent="-742950">
              <a:buFont typeface="Arial"/>
              <a:buChar char="•"/>
            </a:pPr>
            <a:r>
              <a:rPr lang="en-US" sz="3600" b="1" dirty="0">
                <a:solidFill>
                  <a:schemeClr val="bg1"/>
                </a:solidFill>
                <a:latin typeface="Playfair Display"/>
                <a:cs typeface="Segoe UI"/>
              </a:rPr>
              <a:t>Dev Soni</a:t>
            </a:r>
            <a:endParaRPr lang="en-US" dirty="0">
              <a:solidFill>
                <a:schemeClr val="bg1"/>
              </a:solidFill>
              <a:ea typeface="Calibri" panose="020F0502020204030204"/>
              <a:cs typeface="Calibri" panose="020F0502020204030204"/>
            </a:endParaRPr>
          </a:p>
        </p:txBody>
      </p:sp>
      <p:sp>
        <p:nvSpPr>
          <p:cNvPr id="17" name="TextBox 16">
            <a:extLst>
              <a:ext uri="{FF2B5EF4-FFF2-40B4-BE49-F238E27FC236}">
                <a16:creationId xmlns:a16="http://schemas.microsoft.com/office/drawing/2014/main" id="{A82B5A71-D281-65F7-A7B4-F13BA50F2F6F}"/>
              </a:ext>
            </a:extLst>
          </p:cNvPr>
          <p:cNvSpPr txBox="1"/>
          <p:nvPr/>
        </p:nvSpPr>
        <p:spPr>
          <a:xfrm>
            <a:off x="345989" y="7531442"/>
            <a:ext cx="499212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400" b="1" dirty="0">
                <a:solidFill>
                  <a:srgbClr val="FFFFFF"/>
                </a:solidFill>
                <a:latin typeface="Open Sans"/>
              </a:rPr>
              <a:t>DATE :-  01 December 2023</a:t>
            </a:r>
            <a:endParaRPr lang="en-US" dirty="0">
              <a:solidFill>
                <a:srgbClr val="FFFFFF"/>
              </a:solidFill>
            </a:endParaRPr>
          </a:p>
        </p:txBody>
      </p:sp>
      <p:pic>
        <p:nvPicPr>
          <p:cNvPr id="18" name="Picture 17">
            <a:extLst>
              <a:ext uri="{FF2B5EF4-FFF2-40B4-BE49-F238E27FC236}">
                <a16:creationId xmlns:a16="http://schemas.microsoft.com/office/drawing/2014/main" id="{3D8B202D-24F8-E50C-FEC1-5585B462E2A6}"/>
              </a:ext>
            </a:extLst>
          </p:cNvPr>
          <p:cNvPicPr>
            <a:picLocks noChangeAspect="1"/>
          </p:cNvPicPr>
          <p:nvPr/>
        </p:nvPicPr>
        <p:blipFill>
          <a:blip r:embed="rId5"/>
          <a:stretch>
            <a:fillRect/>
          </a:stretch>
        </p:blipFill>
        <p:spPr>
          <a:xfrm>
            <a:off x="8229085" y="4821710"/>
            <a:ext cx="6074376" cy="317671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2357"/>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348389" y="4634270"/>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Results</a:t>
            </a:r>
            <a:endParaRPr lang="en-US" sz="4374" dirty="0"/>
          </a:p>
        </p:txBody>
      </p:sp>
      <p:sp>
        <p:nvSpPr>
          <p:cNvPr id="6" name="Text 2"/>
          <p:cNvSpPr/>
          <p:nvPr/>
        </p:nvSpPr>
        <p:spPr>
          <a:xfrm>
            <a:off x="2348389" y="5661898"/>
            <a:ext cx="9933503"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Present the positive outcomes observed after deploying the online quiz system and share data on improved student engagement, performance, and feedback from users.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348389" y="3513892"/>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Challenges Faced</a:t>
            </a:r>
            <a:endParaRPr lang="en-US" sz="4374" dirty="0"/>
          </a:p>
        </p:txBody>
      </p:sp>
      <p:sp>
        <p:nvSpPr>
          <p:cNvPr id="6" name="Shape 2"/>
          <p:cNvSpPr/>
          <p:nvPr/>
        </p:nvSpPr>
        <p:spPr>
          <a:xfrm>
            <a:off x="2348389" y="4715113"/>
            <a:ext cx="499943" cy="499943"/>
          </a:xfrm>
          <a:prstGeom prst="roundRect">
            <a:avLst>
              <a:gd name="adj" fmla="val 20000"/>
            </a:avLst>
          </a:prstGeom>
          <a:solidFill>
            <a:srgbClr val="7E023C"/>
          </a:solidFill>
          <a:ln w="13811">
            <a:solidFill>
              <a:srgbClr val="970248"/>
            </a:solidFill>
            <a:prstDash val="solid"/>
          </a:ln>
        </p:spPr>
      </p:sp>
      <p:sp>
        <p:nvSpPr>
          <p:cNvPr id="7" name="Text 3"/>
          <p:cNvSpPr/>
          <p:nvPr/>
        </p:nvSpPr>
        <p:spPr>
          <a:xfrm>
            <a:off x="2529721" y="4756785"/>
            <a:ext cx="13716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1</a:t>
            </a:r>
            <a:endParaRPr lang="en-US" sz="2624" dirty="0"/>
          </a:p>
        </p:txBody>
      </p:sp>
      <p:sp>
        <p:nvSpPr>
          <p:cNvPr id="8" name="Text 4"/>
          <p:cNvSpPr/>
          <p:nvPr/>
        </p:nvSpPr>
        <p:spPr>
          <a:xfrm>
            <a:off x="3070503" y="4791432"/>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User Adaptability</a:t>
            </a:r>
            <a:endParaRPr lang="en-US" sz="2187" dirty="0"/>
          </a:p>
        </p:txBody>
      </p:sp>
      <p:sp>
        <p:nvSpPr>
          <p:cNvPr id="9" name="Text 5"/>
          <p:cNvSpPr/>
          <p:nvPr/>
        </p:nvSpPr>
        <p:spPr>
          <a:xfrm>
            <a:off x="3070503" y="5360789"/>
            <a:ext cx="2440900" cy="2132409"/>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Address the initial resistance faced by some students and instructors in transitioning to online quizzes.</a:t>
            </a:r>
            <a:endParaRPr lang="en-US" sz="1750" dirty="0"/>
          </a:p>
        </p:txBody>
      </p:sp>
      <p:sp>
        <p:nvSpPr>
          <p:cNvPr id="10" name="Shape 6"/>
          <p:cNvSpPr/>
          <p:nvPr/>
        </p:nvSpPr>
        <p:spPr>
          <a:xfrm>
            <a:off x="5733574" y="4715113"/>
            <a:ext cx="499943" cy="499943"/>
          </a:xfrm>
          <a:prstGeom prst="roundRect">
            <a:avLst>
              <a:gd name="adj" fmla="val 20000"/>
            </a:avLst>
          </a:prstGeom>
          <a:solidFill>
            <a:srgbClr val="7E023C"/>
          </a:solidFill>
          <a:ln w="13811">
            <a:solidFill>
              <a:srgbClr val="970248"/>
            </a:solidFill>
            <a:prstDash val="solid"/>
          </a:ln>
        </p:spPr>
      </p:sp>
      <p:sp>
        <p:nvSpPr>
          <p:cNvPr id="11" name="Text 7"/>
          <p:cNvSpPr/>
          <p:nvPr/>
        </p:nvSpPr>
        <p:spPr>
          <a:xfrm>
            <a:off x="5880616" y="4756785"/>
            <a:ext cx="20574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2</a:t>
            </a:r>
            <a:endParaRPr lang="en-US" sz="2624" dirty="0"/>
          </a:p>
        </p:txBody>
      </p:sp>
      <p:sp>
        <p:nvSpPr>
          <p:cNvPr id="12" name="Text 8"/>
          <p:cNvSpPr/>
          <p:nvPr/>
        </p:nvSpPr>
        <p:spPr>
          <a:xfrm>
            <a:off x="6455688" y="4791432"/>
            <a:ext cx="2440900"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Technical Limitations</a:t>
            </a:r>
            <a:endParaRPr lang="en-US" sz="2187" dirty="0"/>
          </a:p>
        </p:txBody>
      </p:sp>
      <p:sp>
        <p:nvSpPr>
          <p:cNvPr id="13" name="Text 9"/>
          <p:cNvSpPr/>
          <p:nvPr/>
        </p:nvSpPr>
        <p:spPr>
          <a:xfrm>
            <a:off x="6455688" y="5707975"/>
            <a:ext cx="2440900"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Discuss the challenges encountered during the development process and how they were overcome.</a:t>
            </a:r>
            <a:endParaRPr lang="en-US" sz="1750" dirty="0"/>
          </a:p>
        </p:txBody>
      </p:sp>
      <p:sp>
        <p:nvSpPr>
          <p:cNvPr id="14" name="Shape 10"/>
          <p:cNvSpPr/>
          <p:nvPr/>
        </p:nvSpPr>
        <p:spPr>
          <a:xfrm>
            <a:off x="9118759" y="4715113"/>
            <a:ext cx="499943" cy="499943"/>
          </a:xfrm>
          <a:prstGeom prst="roundRect">
            <a:avLst>
              <a:gd name="adj" fmla="val 20000"/>
            </a:avLst>
          </a:prstGeom>
          <a:solidFill>
            <a:srgbClr val="7E023C"/>
          </a:solidFill>
          <a:ln w="13811">
            <a:solidFill>
              <a:srgbClr val="970248"/>
            </a:solidFill>
            <a:prstDash val="solid"/>
          </a:ln>
        </p:spPr>
      </p:sp>
      <p:sp>
        <p:nvSpPr>
          <p:cNvPr id="15" name="Text 11"/>
          <p:cNvSpPr/>
          <p:nvPr/>
        </p:nvSpPr>
        <p:spPr>
          <a:xfrm>
            <a:off x="9269611" y="4756785"/>
            <a:ext cx="19812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3</a:t>
            </a:r>
            <a:endParaRPr lang="en-US" sz="2624" dirty="0"/>
          </a:p>
        </p:txBody>
      </p:sp>
      <p:sp>
        <p:nvSpPr>
          <p:cNvPr id="16" name="Text 12"/>
          <p:cNvSpPr/>
          <p:nvPr/>
        </p:nvSpPr>
        <p:spPr>
          <a:xfrm>
            <a:off x="9840873" y="4791432"/>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Scalability</a:t>
            </a:r>
            <a:endParaRPr lang="en-US" sz="2187" dirty="0"/>
          </a:p>
        </p:txBody>
      </p:sp>
      <p:sp>
        <p:nvSpPr>
          <p:cNvPr id="17" name="Text 13"/>
          <p:cNvSpPr/>
          <p:nvPr/>
        </p:nvSpPr>
        <p:spPr>
          <a:xfrm>
            <a:off x="9840873" y="5360789"/>
            <a:ext cx="2440900"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Describe the strategies implemented to ensure the system can handle a large number of users simultaneously.</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348389" y="4634270"/>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Future Work</a:t>
            </a:r>
            <a:endParaRPr lang="en-US" sz="4374" dirty="0"/>
          </a:p>
        </p:txBody>
      </p:sp>
      <p:sp>
        <p:nvSpPr>
          <p:cNvPr id="6" name="Text 2"/>
          <p:cNvSpPr/>
          <p:nvPr/>
        </p:nvSpPr>
        <p:spPr>
          <a:xfrm>
            <a:off x="2348389" y="5661898"/>
            <a:ext cx="9933503"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Outline potential enhancements to the online quiz system, such as integration with learning management systems, mobile app development, and adaptive learning algorithms.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3067883"/>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Conclusion</a:t>
            </a:r>
            <a:endParaRPr lang="en-US" sz="4374" dirty="0"/>
          </a:p>
        </p:txBody>
      </p:sp>
      <p:sp>
        <p:nvSpPr>
          <p:cNvPr id="6" name="Text 2"/>
          <p:cNvSpPr/>
          <p:nvPr/>
        </p:nvSpPr>
        <p:spPr>
          <a:xfrm>
            <a:off x="6319599" y="4095512"/>
            <a:ext cx="7477601"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In this final section, we summarize the key takeaways from our presentation and emphasize the significance of adopting the online quiz system in modern educational environments.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3245525"/>
            <a:ext cx="4527828"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Acknowledgments</a:t>
            </a:r>
            <a:endParaRPr lang="en-US" sz="4374" dirty="0"/>
          </a:p>
        </p:txBody>
      </p:sp>
      <p:sp>
        <p:nvSpPr>
          <p:cNvPr id="6" name="Text 2"/>
          <p:cNvSpPr/>
          <p:nvPr/>
        </p:nvSpPr>
        <p:spPr>
          <a:xfrm>
            <a:off x="833199" y="4273153"/>
            <a:ext cx="7477601"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Express gratitude to the individuals and institutions whose support and contributions made the development of the online quiz system possible.</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3245525"/>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Q&amp;A</a:t>
            </a:r>
            <a:endParaRPr lang="en-US" sz="4374" dirty="0"/>
          </a:p>
        </p:txBody>
      </p:sp>
      <p:sp>
        <p:nvSpPr>
          <p:cNvPr id="6" name="Text 2"/>
          <p:cNvSpPr/>
          <p:nvPr/>
        </p:nvSpPr>
        <p:spPr>
          <a:xfrm>
            <a:off x="833199" y="4273153"/>
            <a:ext cx="7477601"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Open the floor for questions and answers, allowing the audience to seek clarification or share their thoughts on the presented information.</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3067883"/>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Thank You</a:t>
            </a:r>
            <a:endParaRPr lang="en-US" sz="4374" dirty="0"/>
          </a:p>
        </p:txBody>
      </p:sp>
      <p:sp>
        <p:nvSpPr>
          <p:cNvPr id="6" name="Text 2"/>
          <p:cNvSpPr/>
          <p:nvPr/>
        </p:nvSpPr>
        <p:spPr>
          <a:xfrm>
            <a:off x="833199" y="4095512"/>
            <a:ext cx="7477601"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Express appreciation to the audience for their time and attention, reiterating the importance of implementing innovative solutions in the field of education.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C0C0C">
              <a:alpha val="80000"/>
            </a:srgbClr>
          </a:solidFill>
          <a:ln/>
        </p:spPr>
      </p:sp>
      <p:sp>
        <p:nvSpPr>
          <p:cNvPr id="6" name="Text 2"/>
          <p:cNvSpPr/>
          <p:nvPr/>
        </p:nvSpPr>
        <p:spPr>
          <a:xfrm>
            <a:off x="2348389" y="3067883"/>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Introduction</a:t>
            </a:r>
            <a:endParaRPr lang="en-US" sz="4374" dirty="0"/>
          </a:p>
        </p:txBody>
      </p:sp>
      <p:sp>
        <p:nvSpPr>
          <p:cNvPr id="7" name="Text 3"/>
          <p:cNvSpPr/>
          <p:nvPr/>
        </p:nvSpPr>
        <p:spPr>
          <a:xfrm>
            <a:off x="2348389" y="4095512"/>
            <a:ext cx="9933503"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In this section, we provide an overview of the online quiz system, explaining its significance and benefits in educational settings. We also discuss the increasing popularity of online learning platforms.</a:t>
            </a:r>
            <a:endParaRPr lang="en-US" sz="1750" dirty="0"/>
          </a:p>
        </p:txBody>
      </p:sp>
      <p:pic>
        <p:nvPicPr>
          <p:cNvPr id="9" name="Picture 8">
            <a:extLst>
              <a:ext uri="{FF2B5EF4-FFF2-40B4-BE49-F238E27FC236}">
                <a16:creationId xmlns:a16="http://schemas.microsoft.com/office/drawing/2014/main" id="{3A77180C-9991-8C54-BADD-CA542ADF8A5D}"/>
              </a:ext>
            </a:extLst>
          </p:cNvPr>
          <p:cNvPicPr>
            <a:picLocks noChangeAspect="1"/>
          </p:cNvPicPr>
          <p:nvPr/>
        </p:nvPicPr>
        <p:blipFill>
          <a:blip r:embed="rId5"/>
          <a:stretch>
            <a:fillRect/>
          </a:stretch>
        </p:blipFill>
        <p:spPr>
          <a:xfrm>
            <a:off x="10482520" y="231303"/>
            <a:ext cx="3587835" cy="329384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326833"/>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Objectives</a:t>
            </a:r>
            <a:endParaRPr lang="en-US" sz="4374" dirty="0"/>
          </a:p>
        </p:txBody>
      </p:sp>
      <p:sp>
        <p:nvSpPr>
          <p:cNvPr id="5" name="Shape 2"/>
          <p:cNvSpPr/>
          <p:nvPr/>
        </p:nvSpPr>
        <p:spPr>
          <a:xfrm>
            <a:off x="2348389" y="2465546"/>
            <a:ext cx="4855726" cy="2107525"/>
          </a:xfrm>
          <a:prstGeom prst="roundRect">
            <a:avLst>
              <a:gd name="adj" fmla="val 4744"/>
            </a:avLst>
          </a:prstGeom>
          <a:solidFill>
            <a:srgbClr val="7E023C"/>
          </a:solidFill>
          <a:ln w="13811">
            <a:solidFill>
              <a:srgbClr val="970248"/>
            </a:solidFill>
            <a:prstDash val="solid"/>
          </a:ln>
        </p:spPr>
      </p:sp>
      <p:sp>
        <p:nvSpPr>
          <p:cNvPr id="6" name="Text 3"/>
          <p:cNvSpPr/>
          <p:nvPr/>
        </p:nvSpPr>
        <p:spPr>
          <a:xfrm>
            <a:off x="2584371" y="2701528"/>
            <a:ext cx="3661291"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Enhance Learning Experience</a:t>
            </a:r>
            <a:endParaRPr lang="en-US" sz="2187" dirty="0"/>
          </a:p>
        </p:txBody>
      </p:sp>
      <p:sp>
        <p:nvSpPr>
          <p:cNvPr id="7" name="Text 4"/>
          <p:cNvSpPr/>
          <p:nvPr/>
        </p:nvSpPr>
        <p:spPr>
          <a:xfrm>
            <a:off x="2584371" y="3270885"/>
            <a:ext cx="4383762"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Implement features that make learning engaging and interactive for students.</a:t>
            </a:r>
            <a:endParaRPr lang="en-US" sz="1750" dirty="0"/>
          </a:p>
        </p:txBody>
      </p:sp>
      <p:sp>
        <p:nvSpPr>
          <p:cNvPr id="8" name="Shape 5"/>
          <p:cNvSpPr/>
          <p:nvPr/>
        </p:nvSpPr>
        <p:spPr>
          <a:xfrm>
            <a:off x="7426285" y="2465546"/>
            <a:ext cx="4855726" cy="2107525"/>
          </a:xfrm>
          <a:prstGeom prst="roundRect">
            <a:avLst>
              <a:gd name="adj" fmla="val 4744"/>
            </a:avLst>
          </a:prstGeom>
          <a:solidFill>
            <a:srgbClr val="7E023C"/>
          </a:solidFill>
          <a:ln w="13811">
            <a:solidFill>
              <a:srgbClr val="970248"/>
            </a:solidFill>
            <a:prstDash val="solid"/>
          </a:ln>
        </p:spPr>
      </p:sp>
      <p:sp>
        <p:nvSpPr>
          <p:cNvPr id="9" name="Text 6"/>
          <p:cNvSpPr/>
          <p:nvPr/>
        </p:nvSpPr>
        <p:spPr>
          <a:xfrm>
            <a:off x="7662267" y="2701528"/>
            <a:ext cx="2355652"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Efficient Evaluation</a:t>
            </a:r>
            <a:endParaRPr lang="en-US" sz="2187" dirty="0"/>
          </a:p>
        </p:txBody>
      </p:sp>
      <p:sp>
        <p:nvSpPr>
          <p:cNvPr id="10" name="Text 7"/>
          <p:cNvSpPr/>
          <p:nvPr/>
        </p:nvSpPr>
        <p:spPr>
          <a:xfrm>
            <a:off x="7662267" y="3270885"/>
            <a:ext cx="4383762"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Create an automated system for evaluating student performance and giving instant feedback.</a:t>
            </a:r>
            <a:endParaRPr lang="en-US" sz="1750" dirty="0"/>
          </a:p>
        </p:txBody>
      </p:sp>
      <p:sp>
        <p:nvSpPr>
          <p:cNvPr id="11" name="Shape 8"/>
          <p:cNvSpPr/>
          <p:nvPr/>
        </p:nvSpPr>
        <p:spPr>
          <a:xfrm>
            <a:off x="2348389" y="4795242"/>
            <a:ext cx="4855726" cy="2107525"/>
          </a:xfrm>
          <a:prstGeom prst="roundRect">
            <a:avLst>
              <a:gd name="adj" fmla="val 4744"/>
            </a:avLst>
          </a:prstGeom>
          <a:solidFill>
            <a:srgbClr val="7E023C"/>
          </a:solidFill>
          <a:ln w="13811">
            <a:solidFill>
              <a:srgbClr val="970248"/>
            </a:solidFill>
            <a:prstDash val="solid"/>
          </a:ln>
        </p:spPr>
      </p:sp>
      <p:sp>
        <p:nvSpPr>
          <p:cNvPr id="12" name="Text 9"/>
          <p:cNvSpPr/>
          <p:nvPr/>
        </p:nvSpPr>
        <p:spPr>
          <a:xfrm>
            <a:off x="2584371" y="5031224"/>
            <a:ext cx="2818328"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User-Friendly Interface</a:t>
            </a:r>
            <a:endParaRPr lang="en-US" sz="2187" dirty="0"/>
          </a:p>
        </p:txBody>
      </p:sp>
      <p:sp>
        <p:nvSpPr>
          <p:cNvPr id="13" name="Text 10"/>
          <p:cNvSpPr/>
          <p:nvPr/>
        </p:nvSpPr>
        <p:spPr>
          <a:xfrm>
            <a:off x="2584371" y="5600581"/>
            <a:ext cx="4383762"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Design an intuitive interface that ensures ease of navigation for both students and instructors.</a:t>
            </a:r>
            <a:endParaRPr lang="en-US" sz="1750" dirty="0"/>
          </a:p>
        </p:txBody>
      </p:sp>
      <p:sp>
        <p:nvSpPr>
          <p:cNvPr id="14" name="Shape 11"/>
          <p:cNvSpPr/>
          <p:nvPr/>
        </p:nvSpPr>
        <p:spPr>
          <a:xfrm>
            <a:off x="7426285" y="4795242"/>
            <a:ext cx="4855726" cy="2107525"/>
          </a:xfrm>
          <a:prstGeom prst="roundRect">
            <a:avLst>
              <a:gd name="adj" fmla="val 4744"/>
            </a:avLst>
          </a:prstGeom>
          <a:solidFill>
            <a:srgbClr val="7E023C"/>
          </a:solidFill>
          <a:ln w="13811">
            <a:solidFill>
              <a:srgbClr val="970248"/>
            </a:solidFill>
            <a:prstDash val="solid"/>
          </a:ln>
        </p:spPr>
      </p:sp>
      <p:sp>
        <p:nvSpPr>
          <p:cNvPr id="15" name="Text 12"/>
          <p:cNvSpPr/>
          <p:nvPr/>
        </p:nvSpPr>
        <p:spPr>
          <a:xfrm>
            <a:off x="7662267" y="5031224"/>
            <a:ext cx="2886908"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Flexible Question Types</a:t>
            </a:r>
            <a:endParaRPr lang="en-US" sz="2187" dirty="0"/>
          </a:p>
        </p:txBody>
      </p:sp>
      <p:sp>
        <p:nvSpPr>
          <p:cNvPr id="16" name="Text 13"/>
          <p:cNvSpPr/>
          <p:nvPr/>
        </p:nvSpPr>
        <p:spPr>
          <a:xfrm>
            <a:off x="7662267" y="5600581"/>
            <a:ext cx="4383762"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Support diverse types of questions, including multiple-choice, true/false, and fill in the blanks.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895951"/>
            <a:ext cx="4753570"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Problem Statement</a:t>
            </a:r>
            <a:endParaRPr lang="en-US" sz="4374" dirty="0"/>
          </a:p>
        </p:txBody>
      </p:sp>
      <p:sp>
        <p:nvSpPr>
          <p:cNvPr id="5" name="Shape 2"/>
          <p:cNvSpPr/>
          <p:nvPr/>
        </p:nvSpPr>
        <p:spPr>
          <a:xfrm>
            <a:off x="2348389" y="3208258"/>
            <a:ext cx="499943" cy="499943"/>
          </a:xfrm>
          <a:prstGeom prst="roundRect">
            <a:avLst>
              <a:gd name="adj" fmla="val 20000"/>
            </a:avLst>
          </a:prstGeom>
          <a:solidFill>
            <a:srgbClr val="7E023C"/>
          </a:solidFill>
          <a:ln w="13811">
            <a:solidFill>
              <a:srgbClr val="970248"/>
            </a:solidFill>
            <a:prstDash val="solid"/>
          </a:ln>
        </p:spPr>
      </p:sp>
      <p:sp>
        <p:nvSpPr>
          <p:cNvPr id="6" name="Text 3"/>
          <p:cNvSpPr/>
          <p:nvPr/>
        </p:nvSpPr>
        <p:spPr>
          <a:xfrm>
            <a:off x="2529721" y="3249930"/>
            <a:ext cx="13716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1</a:t>
            </a:r>
            <a:endParaRPr lang="en-US" sz="2624" dirty="0"/>
          </a:p>
        </p:txBody>
      </p:sp>
      <p:sp>
        <p:nvSpPr>
          <p:cNvPr id="7" name="Text 4"/>
          <p:cNvSpPr/>
          <p:nvPr/>
        </p:nvSpPr>
        <p:spPr>
          <a:xfrm>
            <a:off x="3070503" y="3284577"/>
            <a:ext cx="2440900"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Limited Accessibility</a:t>
            </a:r>
            <a:endParaRPr lang="en-US" sz="2187" dirty="0"/>
          </a:p>
        </p:txBody>
      </p:sp>
      <p:sp>
        <p:nvSpPr>
          <p:cNvPr id="8" name="Text 5"/>
          <p:cNvSpPr/>
          <p:nvPr/>
        </p:nvSpPr>
        <p:spPr>
          <a:xfrm>
            <a:off x="3070503" y="4201120"/>
            <a:ext cx="2440900" cy="2132409"/>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Address the challenge of providing equal access to quizzes for students with different backgrounds and abilities.</a:t>
            </a:r>
            <a:endParaRPr lang="en-US" sz="1750" dirty="0"/>
          </a:p>
        </p:txBody>
      </p:sp>
      <p:sp>
        <p:nvSpPr>
          <p:cNvPr id="9" name="Shape 6"/>
          <p:cNvSpPr/>
          <p:nvPr/>
        </p:nvSpPr>
        <p:spPr>
          <a:xfrm>
            <a:off x="5733574" y="3208258"/>
            <a:ext cx="499943" cy="499943"/>
          </a:xfrm>
          <a:prstGeom prst="roundRect">
            <a:avLst>
              <a:gd name="adj" fmla="val 20000"/>
            </a:avLst>
          </a:prstGeom>
          <a:solidFill>
            <a:srgbClr val="7E023C"/>
          </a:solidFill>
          <a:ln w="13811">
            <a:solidFill>
              <a:srgbClr val="970248"/>
            </a:solidFill>
            <a:prstDash val="solid"/>
          </a:ln>
        </p:spPr>
      </p:sp>
      <p:sp>
        <p:nvSpPr>
          <p:cNvPr id="10" name="Text 7"/>
          <p:cNvSpPr/>
          <p:nvPr/>
        </p:nvSpPr>
        <p:spPr>
          <a:xfrm>
            <a:off x="5880616" y="3249930"/>
            <a:ext cx="20574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2</a:t>
            </a:r>
            <a:endParaRPr lang="en-US" sz="2624" dirty="0"/>
          </a:p>
        </p:txBody>
      </p:sp>
      <p:sp>
        <p:nvSpPr>
          <p:cNvPr id="11" name="Text 8"/>
          <p:cNvSpPr/>
          <p:nvPr/>
        </p:nvSpPr>
        <p:spPr>
          <a:xfrm>
            <a:off x="6455688" y="3284577"/>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Evaluation Bias</a:t>
            </a:r>
            <a:endParaRPr lang="en-US" sz="2187" dirty="0"/>
          </a:p>
        </p:txBody>
      </p:sp>
      <p:sp>
        <p:nvSpPr>
          <p:cNvPr id="12" name="Text 9"/>
          <p:cNvSpPr/>
          <p:nvPr/>
        </p:nvSpPr>
        <p:spPr>
          <a:xfrm>
            <a:off x="6455688" y="3853934"/>
            <a:ext cx="2440900"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Tackle the issue of subjective evaluation by implementing standardized automated grading.</a:t>
            </a:r>
            <a:endParaRPr lang="en-US" sz="1750" dirty="0"/>
          </a:p>
        </p:txBody>
      </p:sp>
      <p:sp>
        <p:nvSpPr>
          <p:cNvPr id="13" name="Shape 10"/>
          <p:cNvSpPr/>
          <p:nvPr/>
        </p:nvSpPr>
        <p:spPr>
          <a:xfrm>
            <a:off x="9118759" y="3208258"/>
            <a:ext cx="499943" cy="499943"/>
          </a:xfrm>
          <a:prstGeom prst="roundRect">
            <a:avLst>
              <a:gd name="adj" fmla="val 20000"/>
            </a:avLst>
          </a:prstGeom>
          <a:solidFill>
            <a:srgbClr val="7E023C"/>
          </a:solidFill>
          <a:ln w="13811">
            <a:solidFill>
              <a:srgbClr val="970248"/>
            </a:solidFill>
            <a:prstDash val="solid"/>
          </a:ln>
        </p:spPr>
      </p:sp>
      <p:sp>
        <p:nvSpPr>
          <p:cNvPr id="14" name="Text 11"/>
          <p:cNvSpPr/>
          <p:nvPr/>
        </p:nvSpPr>
        <p:spPr>
          <a:xfrm>
            <a:off x="9269611" y="3249930"/>
            <a:ext cx="19812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3</a:t>
            </a:r>
            <a:endParaRPr lang="en-US" sz="2624" dirty="0"/>
          </a:p>
        </p:txBody>
      </p:sp>
      <p:sp>
        <p:nvSpPr>
          <p:cNvPr id="15" name="Text 12"/>
          <p:cNvSpPr/>
          <p:nvPr/>
        </p:nvSpPr>
        <p:spPr>
          <a:xfrm>
            <a:off x="9840873" y="3284577"/>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Data Security</a:t>
            </a:r>
            <a:endParaRPr lang="en-US" sz="2187" dirty="0"/>
          </a:p>
        </p:txBody>
      </p:sp>
      <p:sp>
        <p:nvSpPr>
          <p:cNvPr id="16" name="Text 13"/>
          <p:cNvSpPr/>
          <p:nvPr/>
        </p:nvSpPr>
        <p:spPr>
          <a:xfrm>
            <a:off x="9840873" y="3853934"/>
            <a:ext cx="2440900"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Ensure the system protects sensitive student data and prevents unauthorized access.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765578"/>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Literature Review</a:t>
            </a:r>
            <a:endParaRPr lang="en-US" sz="4374" dirty="0"/>
          </a:p>
        </p:txBody>
      </p:sp>
      <p:sp>
        <p:nvSpPr>
          <p:cNvPr id="5" name="Text 2"/>
          <p:cNvSpPr/>
          <p:nvPr/>
        </p:nvSpPr>
        <p:spPr>
          <a:xfrm>
            <a:off x="2348389" y="3015377"/>
            <a:ext cx="2949416" cy="832961"/>
          </a:xfrm>
          <a:prstGeom prst="rect">
            <a:avLst/>
          </a:prstGeom>
          <a:noFill/>
          <a:ln/>
        </p:spPr>
        <p:txBody>
          <a:bodyPr wrap="square" rtlCol="0" anchor="t"/>
          <a:lstStyle/>
          <a:p>
            <a:pPr marL="0" indent="0">
              <a:lnSpc>
                <a:spcPts val="3281"/>
              </a:lnSpc>
              <a:buNone/>
            </a:pPr>
            <a:r>
              <a:rPr lang="en-US" sz="2624" b="1" kern="0" spc="-79" dirty="0">
                <a:solidFill>
                  <a:srgbClr val="FFFFFF"/>
                </a:solidFill>
                <a:latin typeface="Overpass" pitchFamily="34" charset="0"/>
                <a:ea typeface="Overpass" pitchFamily="34" charset="-122"/>
                <a:cs typeface="Overpass" pitchFamily="34" charset="-120"/>
              </a:rPr>
              <a:t>The Rise of Online Education</a:t>
            </a:r>
            <a:endParaRPr lang="en-US" sz="2624" dirty="0"/>
          </a:p>
        </p:txBody>
      </p:sp>
      <p:sp>
        <p:nvSpPr>
          <p:cNvPr id="6" name="Text 3"/>
          <p:cNvSpPr/>
          <p:nvPr/>
        </p:nvSpPr>
        <p:spPr>
          <a:xfrm>
            <a:off x="2348389" y="4070509"/>
            <a:ext cx="29494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Explore the research and findings on the impact of online learning in educational institutions worldwide.</a:t>
            </a:r>
            <a:endParaRPr lang="en-US" sz="1750" dirty="0"/>
          </a:p>
        </p:txBody>
      </p:sp>
      <p:sp>
        <p:nvSpPr>
          <p:cNvPr id="7" name="Text 4"/>
          <p:cNvSpPr/>
          <p:nvPr/>
        </p:nvSpPr>
        <p:spPr>
          <a:xfrm>
            <a:off x="5847398" y="3015377"/>
            <a:ext cx="2949416" cy="1249442"/>
          </a:xfrm>
          <a:prstGeom prst="rect">
            <a:avLst/>
          </a:prstGeom>
          <a:noFill/>
          <a:ln/>
        </p:spPr>
        <p:txBody>
          <a:bodyPr wrap="square" rtlCol="0" anchor="t"/>
          <a:lstStyle/>
          <a:p>
            <a:pPr marL="0" indent="0">
              <a:lnSpc>
                <a:spcPts val="3281"/>
              </a:lnSpc>
              <a:buNone/>
            </a:pPr>
            <a:r>
              <a:rPr lang="en-US" sz="2624" b="1" kern="0" spc="-79" dirty="0">
                <a:solidFill>
                  <a:srgbClr val="FFFFFF"/>
                </a:solidFill>
                <a:latin typeface="Overpass" pitchFamily="34" charset="0"/>
                <a:ea typeface="Overpass" pitchFamily="34" charset="-122"/>
                <a:cs typeface="Overpass" pitchFamily="34" charset="-120"/>
              </a:rPr>
              <a:t>Effectiveness of Online Assessments</a:t>
            </a:r>
            <a:endParaRPr lang="en-US" sz="2624" dirty="0"/>
          </a:p>
        </p:txBody>
      </p:sp>
      <p:sp>
        <p:nvSpPr>
          <p:cNvPr id="8" name="Text 5"/>
          <p:cNvSpPr/>
          <p:nvPr/>
        </p:nvSpPr>
        <p:spPr>
          <a:xfrm>
            <a:off x="5847398" y="4486989"/>
            <a:ext cx="2949416"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Examine studies that highlight the benefits and challenges of using online quizzes as an assessment tool.</a:t>
            </a:r>
            <a:endParaRPr lang="en-US" sz="1750" dirty="0"/>
          </a:p>
        </p:txBody>
      </p:sp>
      <p:sp>
        <p:nvSpPr>
          <p:cNvPr id="9" name="Text 6"/>
          <p:cNvSpPr/>
          <p:nvPr/>
        </p:nvSpPr>
        <p:spPr>
          <a:xfrm>
            <a:off x="9346406" y="3015377"/>
            <a:ext cx="2949416" cy="832961"/>
          </a:xfrm>
          <a:prstGeom prst="rect">
            <a:avLst/>
          </a:prstGeom>
          <a:noFill/>
          <a:ln/>
        </p:spPr>
        <p:txBody>
          <a:bodyPr wrap="square" rtlCol="0" anchor="t"/>
          <a:lstStyle/>
          <a:p>
            <a:pPr marL="0" indent="0">
              <a:lnSpc>
                <a:spcPts val="3281"/>
              </a:lnSpc>
              <a:buNone/>
            </a:pPr>
            <a:r>
              <a:rPr lang="en-US" sz="2624" b="1" kern="0" spc="-79" dirty="0">
                <a:solidFill>
                  <a:srgbClr val="FFFFFF"/>
                </a:solidFill>
                <a:latin typeface="Overpass" pitchFamily="34" charset="0"/>
                <a:ea typeface="Overpass" pitchFamily="34" charset="-122"/>
                <a:cs typeface="Overpass" pitchFamily="34" charset="-120"/>
              </a:rPr>
              <a:t>Best Practices for Quiz Design</a:t>
            </a:r>
            <a:endParaRPr lang="en-US" sz="2624" dirty="0"/>
          </a:p>
        </p:txBody>
      </p:sp>
      <p:sp>
        <p:nvSpPr>
          <p:cNvPr id="10" name="Text 7"/>
          <p:cNvSpPr/>
          <p:nvPr/>
        </p:nvSpPr>
        <p:spPr>
          <a:xfrm>
            <a:off x="9346406" y="4070509"/>
            <a:ext cx="29494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Discuss recommendations from experts on creating effective and engaging online quizzes.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0C0C0C"/>
          </a:solidFill>
          <a:ln w="11192">
            <a:solidFill>
              <a:srgbClr val="565151"/>
            </a:solidFill>
            <a:prstDash val="solid"/>
          </a:ln>
        </p:spPr>
      </p:sp>
      <p:sp>
        <p:nvSpPr>
          <p:cNvPr id="4" name="Text 1"/>
          <p:cNvSpPr/>
          <p:nvPr/>
        </p:nvSpPr>
        <p:spPr>
          <a:xfrm>
            <a:off x="3281958" y="496133"/>
            <a:ext cx="3608546" cy="563880"/>
          </a:xfrm>
          <a:prstGeom prst="rect">
            <a:avLst/>
          </a:prstGeom>
          <a:noFill/>
          <a:ln/>
        </p:spPr>
        <p:txBody>
          <a:bodyPr wrap="none" rtlCol="0" anchor="t"/>
          <a:lstStyle/>
          <a:p>
            <a:pPr marL="0" indent="0">
              <a:lnSpc>
                <a:spcPts val="4440"/>
              </a:lnSpc>
              <a:buNone/>
            </a:pPr>
            <a:r>
              <a:rPr lang="en-US" sz="3552" b="1" kern="0" spc="-107" dirty="0">
                <a:solidFill>
                  <a:srgbClr val="FFFFFF"/>
                </a:solidFill>
                <a:latin typeface="Overpass" pitchFamily="34" charset="0"/>
                <a:ea typeface="Overpass" pitchFamily="34" charset="-122"/>
                <a:cs typeface="Overpass" pitchFamily="34" charset="-120"/>
              </a:rPr>
              <a:t>Methodology</a:t>
            </a:r>
            <a:endParaRPr lang="en-US" sz="3552" dirty="0"/>
          </a:p>
        </p:txBody>
      </p:sp>
      <p:sp>
        <p:nvSpPr>
          <p:cNvPr id="5" name="Shape 2"/>
          <p:cNvSpPr/>
          <p:nvPr/>
        </p:nvSpPr>
        <p:spPr>
          <a:xfrm>
            <a:off x="3534608" y="1420773"/>
            <a:ext cx="36076" cy="6314718"/>
          </a:xfrm>
          <a:prstGeom prst="rect">
            <a:avLst/>
          </a:prstGeom>
          <a:solidFill>
            <a:srgbClr val="970248"/>
          </a:solidFill>
          <a:ln/>
        </p:spPr>
      </p:sp>
      <p:sp>
        <p:nvSpPr>
          <p:cNvPr id="6" name="Shape 3"/>
          <p:cNvSpPr/>
          <p:nvPr/>
        </p:nvSpPr>
        <p:spPr>
          <a:xfrm>
            <a:off x="3755529" y="1746468"/>
            <a:ext cx="631508" cy="36076"/>
          </a:xfrm>
          <a:prstGeom prst="rect">
            <a:avLst/>
          </a:prstGeom>
          <a:solidFill>
            <a:srgbClr val="970248"/>
          </a:solidFill>
          <a:ln/>
        </p:spPr>
      </p:sp>
      <p:sp>
        <p:nvSpPr>
          <p:cNvPr id="7" name="Shape 4"/>
          <p:cNvSpPr/>
          <p:nvPr/>
        </p:nvSpPr>
        <p:spPr>
          <a:xfrm>
            <a:off x="3349645" y="1561624"/>
            <a:ext cx="405884" cy="405884"/>
          </a:xfrm>
          <a:prstGeom prst="roundRect">
            <a:avLst>
              <a:gd name="adj" fmla="val 20004"/>
            </a:avLst>
          </a:prstGeom>
          <a:solidFill>
            <a:srgbClr val="7E023C"/>
          </a:solidFill>
          <a:ln w="11192">
            <a:solidFill>
              <a:srgbClr val="970248"/>
            </a:solidFill>
            <a:prstDash val="solid"/>
          </a:ln>
        </p:spPr>
      </p:sp>
      <p:sp>
        <p:nvSpPr>
          <p:cNvPr id="8" name="Text 5"/>
          <p:cNvSpPr/>
          <p:nvPr/>
        </p:nvSpPr>
        <p:spPr>
          <a:xfrm>
            <a:off x="3499187" y="1595438"/>
            <a:ext cx="106680" cy="338257"/>
          </a:xfrm>
          <a:prstGeom prst="rect">
            <a:avLst/>
          </a:prstGeom>
          <a:noFill/>
          <a:ln/>
        </p:spPr>
        <p:txBody>
          <a:bodyPr wrap="none" rtlCol="0" anchor="t"/>
          <a:lstStyle/>
          <a:p>
            <a:pPr marL="0" indent="0" algn="ctr">
              <a:lnSpc>
                <a:spcPts val="2664"/>
              </a:lnSpc>
              <a:buNone/>
            </a:pPr>
            <a:r>
              <a:rPr lang="en-US" sz="2131" b="1" dirty="0">
                <a:solidFill>
                  <a:srgbClr val="E5E0DF"/>
                </a:solidFill>
                <a:latin typeface="Overpass" pitchFamily="34" charset="0"/>
                <a:ea typeface="Overpass" pitchFamily="34" charset="-122"/>
                <a:cs typeface="Overpass" pitchFamily="34" charset="-120"/>
              </a:rPr>
              <a:t>1</a:t>
            </a:r>
            <a:endParaRPr lang="en-US" sz="2131" dirty="0"/>
          </a:p>
        </p:txBody>
      </p:sp>
      <p:sp>
        <p:nvSpPr>
          <p:cNvPr id="9" name="Text 6"/>
          <p:cNvSpPr/>
          <p:nvPr/>
        </p:nvSpPr>
        <p:spPr>
          <a:xfrm>
            <a:off x="4544854" y="1601153"/>
            <a:ext cx="2165985" cy="281821"/>
          </a:xfrm>
          <a:prstGeom prst="rect">
            <a:avLst/>
          </a:prstGeom>
          <a:noFill/>
          <a:ln/>
        </p:spPr>
        <p:txBody>
          <a:bodyPr wrap="none" rtlCol="0" anchor="t"/>
          <a:lstStyle/>
          <a:p>
            <a:pPr marL="0" indent="0" algn="l">
              <a:lnSpc>
                <a:spcPts val="2220"/>
              </a:lnSpc>
              <a:buNone/>
            </a:pPr>
            <a:r>
              <a:rPr lang="en-US" sz="1776" b="1" kern="0" spc="-53" dirty="0">
                <a:solidFill>
                  <a:srgbClr val="E5E0DF"/>
                </a:solidFill>
                <a:latin typeface="Overpass" pitchFamily="34" charset="0"/>
                <a:ea typeface="Overpass" pitchFamily="34" charset="-122"/>
                <a:cs typeface="Overpass" pitchFamily="34" charset="-120"/>
              </a:rPr>
              <a:t>Requirement Analysis</a:t>
            </a:r>
            <a:endParaRPr lang="en-US" sz="1776" dirty="0"/>
          </a:p>
        </p:txBody>
      </p:sp>
      <p:sp>
        <p:nvSpPr>
          <p:cNvPr id="10" name="Text 7"/>
          <p:cNvSpPr/>
          <p:nvPr/>
        </p:nvSpPr>
        <p:spPr>
          <a:xfrm>
            <a:off x="4544854" y="2063353"/>
            <a:ext cx="6803469" cy="288608"/>
          </a:xfrm>
          <a:prstGeom prst="rect">
            <a:avLst/>
          </a:prstGeom>
          <a:noFill/>
          <a:ln/>
        </p:spPr>
        <p:txBody>
          <a:bodyPr wrap="none" rtlCol="0" anchor="t"/>
          <a:lstStyle/>
          <a:p>
            <a:pPr marL="0" indent="0" algn="l">
              <a:lnSpc>
                <a:spcPts val="2273"/>
              </a:lnSpc>
              <a:buNone/>
            </a:pPr>
            <a:r>
              <a:rPr lang="en-US" sz="1421" dirty="0">
                <a:solidFill>
                  <a:srgbClr val="E5E0DF"/>
                </a:solidFill>
                <a:latin typeface="Overpass" pitchFamily="34" charset="0"/>
                <a:ea typeface="Overpass" pitchFamily="34" charset="-122"/>
                <a:cs typeface="Overpass" pitchFamily="34" charset="-120"/>
              </a:rPr>
              <a:t>Gather user requirements and define the scope of the online quiz system project.</a:t>
            </a:r>
            <a:endParaRPr lang="en-US" sz="1421" dirty="0"/>
          </a:p>
        </p:txBody>
      </p:sp>
      <p:sp>
        <p:nvSpPr>
          <p:cNvPr id="11" name="Shape 8"/>
          <p:cNvSpPr/>
          <p:nvPr/>
        </p:nvSpPr>
        <p:spPr>
          <a:xfrm>
            <a:off x="3755529" y="3370243"/>
            <a:ext cx="631508" cy="36076"/>
          </a:xfrm>
          <a:prstGeom prst="rect">
            <a:avLst/>
          </a:prstGeom>
          <a:solidFill>
            <a:srgbClr val="970248"/>
          </a:solidFill>
          <a:ln/>
        </p:spPr>
      </p:sp>
      <p:sp>
        <p:nvSpPr>
          <p:cNvPr id="12" name="Shape 9"/>
          <p:cNvSpPr/>
          <p:nvPr/>
        </p:nvSpPr>
        <p:spPr>
          <a:xfrm>
            <a:off x="3349645" y="3185398"/>
            <a:ext cx="405884" cy="405884"/>
          </a:xfrm>
          <a:prstGeom prst="roundRect">
            <a:avLst>
              <a:gd name="adj" fmla="val 20004"/>
            </a:avLst>
          </a:prstGeom>
          <a:solidFill>
            <a:srgbClr val="7E023C"/>
          </a:solidFill>
          <a:ln w="11192">
            <a:solidFill>
              <a:srgbClr val="970248"/>
            </a:solidFill>
            <a:prstDash val="solid"/>
          </a:ln>
        </p:spPr>
      </p:sp>
      <p:sp>
        <p:nvSpPr>
          <p:cNvPr id="13" name="Text 10"/>
          <p:cNvSpPr/>
          <p:nvPr/>
        </p:nvSpPr>
        <p:spPr>
          <a:xfrm>
            <a:off x="3468707" y="3219212"/>
            <a:ext cx="167640" cy="338257"/>
          </a:xfrm>
          <a:prstGeom prst="rect">
            <a:avLst/>
          </a:prstGeom>
          <a:noFill/>
          <a:ln/>
        </p:spPr>
        <p:txBody>
          <a:bodyPr wrap="none" rtlCol="0" anchor="t"/>
          <a:lstStyle/>
          <a:p>
            <a:pPr marL="0" indent="0" algn="ctr">
              <a:lnSpc>
                <a:spcPts val="2664"/>
              </a:lnSpc>
              <a:buNone/>
            </a:pPr>
            <a:r>
              <a:rPr lang="en-US" sz="2131" b="1" dirty="0">
                <a:solidFill>
                  <a:srgbClr val="E5E0DF"/>
                </a:solidFill>
                <a:latin typeface="Overpass" pitchFamily="34" charset="0"/>
                <a:ea typeface="Overpass" pitchFamily="34" charset="-122"/>
                <a:cs typeface="Overpass" pitchFamily="34" charset="-120"/>
              </a:rPr>
              <a:t>2</a:t>
            </a:r>
            <a:endParaRPr lang="en-US" sz="2131" dirty="0"/>
          </a:p>
        </p:txBody>
      </p:sp>
      <p:sp>
        <p:nvSpPr>
          <p:cNvPr id="14" name="Text 11"/>
          <p:cNvSpPr/>
          <p:nvPr/>
        </p:nvSpPr>
        <p:spPr>
          <a:xfrm>
            <a:off x="4544854" y="3224927"/>
            <a:ext cx="2027992" cy="281821"/>
          </a:xfrm>
          <a:prstGeom prst="rect">
            <a:avLst/>
          </a:prstGeom>
          <a:noFill/>
          <a:ln/>
        </p:spPr>
        <p:txBody>
          <a:bodyPr wrap="none" rtlCol="0" anchor="t"/>
          <a:lstStyle/>
          <a:p>
            <a:pPr marL="0" indent="0" algn="l">
              <a:lnSpc>
                <a:spcPts val="2220"/>
              </a:lnSpc>
              <a:buNone/>
            </a:pPr>
            <a:r>
              <a:rPr lang="en-US" sz="1776" b="1" kern="0" spc="-53" dirty="0">
                <a:solidFill>
                  <a:srgbClr val="E5E0DF"/>
                </a:solidFill>
                <a:latin typeface="Overpass" pitchFamily="34" charset="0"/>
                <a:ea typeface="Overpass" pitchFamily="34" charset="-122"/>
                <a:cs typeface="Overpass" pitchFamily="34" charset="-120"/>
              </a:rPr>
              <a:t>Design and Planning</a:t>
            </a:r>
            <a:endParaRPr lang="en-US" sz="1776" dirty="0"/>
          </a:p>
        </p:txBody>
      </p:sp>
      <p:sp>
        <p:nvSpPr>
          <p:cNvPr id="15" name="Text 12"/>
          <p:cNvSpPr/>
          <p:nvPr/>
        </p:nvSpPr>
        <p:spPr>
          <a:xfrm>
            <a:off x="4544854" y="3687128"/>
            <a:ext cx="6803469" cy="288608"/>
          </a:xfrm>
          <a:prstGeom prst="rect">
            <a:avLst/>
          </a:prstGeom>
          <a:noFill/>
          <a:ln/>
        </p:spPr>
        <p:txBody>
          <a:bodyPr wrap="none" rtlCol="0" anchor="t"/>
          <a:lstStyle/>
          <a:p>
            <a:pPr marL="0" indent="0" algn="l">
              <a:lnSpc>
                <a:spcPts val="2273"/>
              </a:lnSpc>
              <a:buNone/>
            </a:pPr>
            <a:r>
              <a:rPr lang="en-US" sz="1421" dirty="0">
                <a:solidFill>
                  <a:srgbClr val="E5E0DF"/>
                </a:solidFill>
                <a:latin typeface="Overpass" pitchFamily="34" charset="0"/>
                <a:ea typeface="Overpass" pitchFamily="34" charset="-122"/>
                <a:cs typeface="Overpass" pitchFamily="34" charset="-120"/>
              </a:rPr>
              <a:t>Create wireframes, design the user interface, and plan the development process.</a:t>
            </a:r>
            <a:endParaRPr lang="en-US" sz="1421" dirty="0"/>
          </a:p>
        </p:txBody>
      </p:sp>
      <p:sp>
        <p:nvSpPr>
          <p:cNvPr id="16" name="Shape 13"/>
          <p:cNvSpPr/>
          <p:nvPr/>
        </p:nvSpPr>
        <p:spPr>
          <a:xfrm>
            <a:off x="3755529" y="4994017"/>
            <a:ext cx="631508" cy="36076"/>
          </a:xfrm>
          <a:prstGeom prst="rect">
            <a:avLst/>
          </a:prstGeom>
          <a:solidFill>
            <a:srgbClr val="970248"/>
          </a:solidFill>
          <a:ln/>
        </p:spPr>
      </p:sp>
      <p:sp>
        <p:nvSpPr>
          <p:cNvPr id="17" name="Shape 14"/>
          <p:cNvSpPr/>
          <p:nvPr/>
        </p:nvSpPr>
        <p:spPr>
          <a:xfrm>
            <a:off x="3349645" y="4809173"/>
            <a:ext cx="405884" cy="405884"/>
          </a:xfrm>
          <a:prstGeom prst="roundRect">
            <a:avLst>
              <a:gd name="adj" fmla="val 20004"/>
            </a:avLst>
          </a:prstGeom>
          <a:solidFill>
            <a:srgbClr val="7E023C"/>
          </a:solidFill>
          <a:ln w="11192">
            <a:solidFill>
              <a:srgbClr val="970248"/>
            </a:solidFill>
            <a:prstDash val="solid"/>
          </a:ln>
        </p:spPr>
      </p:sp>
      <p:sp>
        <p:nvSpPr>
          <p:cNvPr id="18" name="Text 15"/>
          <p:cNvSpPr/>
          <p:nvPr/>
        </p:nvSpPr>
        <p:spPr>
          <a:xfrm>
            <a:off x="3472517" y="4842986"/>
            <a:ext cx="160020" cy="338257"/>
          </a:xfrm>
          <a:prstGeom prst="rect">
            <a:avLst/>
          </a:prstGeom>
          <a:noFill/>
          <a:ln/>
        </p:spPr>
        <p:txBody>
          <a:bodyPr wrap="none" rtlCol="0" anchor="t"/>
          <a:lstStyle/>
          <a:p>
            <a:pPr marL="0" indent="0" algn="ctr">
              <a:lnSpc>
                <a:spcPts val="2664"/>
              </a:lnSpc>
              <a:buNone/>
            </a:pPr>
            <a:r>
              <a:rPr lang="en-US" sz="2131" b="1" dirty="0">
                <a:solidFill>
                  <a:srgbClr val="E5E0DF"/>
                </a:solidFill>
                <a:latin typeface="Overpass" pitchFamily="34" charset="0"/>
                <a:ea typeface="Overpass" pitchFamily="34" charset="-122"/>
                <a:cs typeface="Overpass" pitchFamily="34" charset="-120"/>
              </a:rPr>
              <a:t>3</a:t>
            </a:r>
            <a:endParaRPr lang="en-US" sz="2131" dirty="0"/>
          </a:p>
        </p:txBody>
      </p:sp>
      <p:sp>
        <p:nvSpPr>
          <p:cNvPr id="19" name="Text 16"/>
          <p:cNvSpPr/>
          <p:nvPr/>
        </p:nvSpPr>
        <p:spPr>
          <a:xfrm>
            <a:off x="4544854" y="4848701"/>
            <a:ext cx="2496145" cy="281821"/>
          </a:xfrm>
          <a:prstGeom prst="rect">
            <a:avLst/>
          </a:prstGeom>
          <a:noFill/>
          <a:ln/>
        </p:spPr>
        <p:txBody>
          <a:bodyPr wrap="none" rtlCol="0" anchor="t"/>
          <a:lstStyle/>
          <a:p>
            <a:pPr marL="0" indent="0" algn="l">
              <a:lnSpc>
                <a:spcPts val="2220"/>
              </a:lnSpc>
              <a:buNone/>
            </a:pPr>
            <a:r>
              <a:rPr lang="en-US" sz="1776" b="1" kern="0" spc="-53" dirty="0">
                <a:solidFill>
                  <a:srgbClr val="E5E0DF"/>
                </a:solidFill>
                <a:latin typeface="Overpass" pitchFamily="34" charset="0"/>
                <a:ea typeface="Overpass" pitchFamily="34" charset="-122"/>
                <a:cs typeface="Overpass" pitchFamily="34" charset="-120"/>
              </a:rPr>
              <a:t>Development and Testing</a:t>
            </a:r>
            <a:endParaRPr lang="en-US" sz="1776" dirty="0"/>
          </a:p>
        </p:txBody>
      </p:sp>
      <p:sp>
        <p:nvSpPr>
          <p:cNvPr id="20" name="Text 17"/>
          <p:cNvSpPr/>
          <p:nvPr/>
        </p:nvSpPr>
        <p:spPr>
          <a:xfrm>
            <a:off x="4544854" y="5310902"/>
            <a:ext cx="6803469" cy="577215"/>
          </a:xfrm>
          <a:prstGeom prst="rect">
            <a:avLst/>
          </a:prstGeom>
          <a:noFill/>
          <a:ln/>
        </p:spPr>
        <p:txBody>
          <a:bodyPr wrap="square" rtlCol="0" anchor="t"/>
          <a:lstStyle/>
          <a:p>
            <a:pPr marL="0" indent="0" algn="l">
              <a:lnSpc>
                <a:spcPts val="2273"/>
              </a:lnSpc>
              <a:buNone/>
            </a:pPr>
            <a:r>
              <a:rPr lang="en-US" sz="1421" dirty="0">
                <a:solidFill>
                  <a:srgbClr val="E5E0DF"/>
                </a:solidFill>
                <a:latin typeface="Overpass" pitchFamily="34" charset="0"/>
                <a:ea typeface="Overpass" pitchFamily="34" charset="-122"/>
                <a:cs typeface="Overpass" pitchFamily="34" charset="-120"/>
              </a:rPr>
              <a:t>Implement the system using HTML, CSS, and JavaScript, and perform rigorous testing for functionality and usability.</a:t>
            </a:r>
            <a:endParaRPr lang="en-US" sz="1421" dirty="0"/>
          </a:p>
        </p:txBody>
      </p:sp>
      <p:sp>
        <p:nvSpPr>
          <p:cNvPr id="21" name="Shape 18"/>
          <p:cNvSpPr/>
          <p:nvPr/>
        </p:nvSpPr>
        <p:spPr>
          <a:xfrm>
            <a:off x="3755529" y="6617791"/>
            <a:ext cx="631508" cy="36076"/>
          </a:xfrm>
          <a:prstGeom prst="rect">
            <a:avLst/>
          </a:prstGeom>
          <a:solidFill>
            <a:srgbClr val="970248"/>
          </a:solidFill>
          <a:ln/>
        </p:spPr>
      </p:sp>
      <p:sp>
        <p:nvSpPr>
          <p:cNvPr id="22" name="Shape 19"/>
          <p:cNvSpPr/>
          <p:nvPr/>
        </p:nvSpPr>
        <p:spPr>
          <a:xfrm>
            <a:off x="3349645" y="6432947"/>
            <a:ext cx="405884" cy="405884"/>
          </a:xfrm>
          <a:prstGeom prst="roundRect">
            <a:avLst>
              <a:gd name="adj" fmla="val 20004"/>
            </a:avLst>
          </a:prstGeom>
          <a:solidFill>
            <a:srgbClr val="7E023C"/>
          </a:solidFill>
          <a:ln w="11192">
            <a:solidFill>
              <a:srgbClr val="970248"/>
            </a:solidFill>
            <a:prstDash val="solid"/>
          </a:ln>
        </p:spPr>
      </p:sp>
      <p:sp>
        <p:nvSpPr>
          <p:cNvPr id="23" name="Text 20"/>
          <p:cNvSpPr/>
          <p:nvPr/>
        </p:nvSpPr>
        <p:spPr>
          <a:xfrm>
            <a:off x="3464897" y="6466761"/>
            <a:ext cx="175260" cy="338257"/>
          </a:xfrm>
          <a:prstGeom prst="rect">
            <a:avLst/>
          </a:prstGeom>
          <a:noFill/>
          <a:ln/>
        </p:spPr>
        <p:txBody>
          <a:bodyPr wrap="none" rtlCol="0" anchor="t"/>
          <a:lstStyle/>
          <a:p>
            <a:pPr marL="0" indent="0" algn="ctr">
              <a:lnSpc>
                <a:spcPts val="2664"/>
              </a:lnSpc>
              <a:buNone/>
            </a:pPr>
            <a:r>
              <a:rPr lang="en-US" sz="2131" b="1" dirty="0">
                <a:solidFill>
                  <a:srgbClr val="E5E0DF"/>
                </a:solidFill>
                <a:latin typeface="Overpass" pitchFamily="34" charset="0"/>
                <a:ea typeface="Overpass" pitchFamily="34" charset="-122"/>
                <a:cs typeface="Overpass" pitchFamily="34" charset="-120"/>
              </a:rPr>
              <a:t>4</a:t>
            </a:r>
            <a:endParaRPr lang="en-US" sz="2131" dirty="0"/>
          </a:p>
        </p:txBody>
      </p:sp>
      <p:sp>
        <p:nvSpPr>
          <p:cNvPr id="24" name="Text 21"/>
          <p:cNvSpPr/>
          <p:nvPr/>
        </p:nvSpPr>
        <p:spPr>
          <a:xfrm>
            <a:off x="4544854" y="6472476"/>
            <a:ext cx="2963585" cy="281821"/>
          </a:xfrm>
          <a:prstGeom prst="rect">
            <a:avLst/>
          </a:prstGeom>
          <a:noFill/>
          <a:ln/>
        </p:spPr>
        <p:txBody>
          <a:bodyPr wrap="none" rtlCol="0" anchor="t"/>
          <a:lstStyle/>
          <a:p>
            <a:pPr marL="0" indent="0" algn="l">
              <a:lnSpc>
                <a:spcPts val="2220"/>
              </a:lnSpc>
              <a:buNone/>
            </a:pPr>
            <a:r>
              <a:rPr lang="en-US" sz="1776" b="1" kern="0" spc="-53" dirty="0">
                <a:solidFill>
                  <a:srgbClr val="E5E0DF"/>
                </a:solidFill>
                <a:latin typeface="Overpass" pitchFamily="34" charset="0"/>
                <a:ea typeface="Overpass" pitchFamily="34" charset="-122"/>
                <a:cs typeface="Overpass" pitchFamily="34" charset="-120"/>
              </a:rPr>
              <a:t>Deployment and Maintenance</a:t>
            </a:r>
            <a:endParaRPr lang="en-US" sz="1776" dirty="0"/>
          </a:p>
        </p:txBody>
      </p:sp>
      <p:sp>
        <p:nvSpPr>
          <p:cNvPr id="25" name="Text 22"/>
          <p:cNvSpPr/>
          <p:nvPr/>
        </p:nvSpPr>
        <p:spPr>
          <a:xfrm>
            <a:off x="4544854" y="6934676"/>
            <a:ext cx="6803469" cy="577215"/>
          </a:xfrm>
          <a:prstGeom prst="rect">
            <a:avLst/>
          </a:prstGeom>
          <a:noFill/>
          <a:ln/>
        </p:spPr>
        <p:txBody>
          <a:bodyPr wrap="square" rtlCol="0" anchor="t"/>
          <a:lstStyle/>
          <a:p>
            <a:pPr marL="0" indent="0" algn="l">
              <a:lnSpc>
                <a:spcPts val="2273"/>
              </a:lnSpc>
              <a:buNone/>
            </a:pPr>
            <a:r>
              <a:rPr lang="en-US" sz="1421" dirty="0">
                <a:solidFill>
                  <a:srgbClr val="E5E0DF"/>
                </a:solidFill>
                <a:latin typeface="Overpass" pitchFamily="34" charset="0"/>
                <a:ea typeface="Overpass" pitchFamily="34" charset="-122"/>
                <a:cs typeface="Overpass" pitchFamily="34" charset="-120"/>
              </a:rPr>
              <a:t>Deploy the online quiz system and provide ongoing maintenance and support to ensure smooth operation.</a:t>
            </a:r>
            <a:endParaRPr lang="en-US" sz="142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278850"/>
            <a:ext cx="5025033"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System Architecture</a:t>
            </a:r>
            <a:endParaRPr lang="en-US" sz="4374" dirty="0"/>
          </a:p>
        </p:txBody>
      </p:sp>
      <p:pic>
        <p:nvPicPr>
          <p:cNvPr id="5" name="Image 1" descr="preencoded.png"/>
          <p:cNvPicPr>
            <a:picLocks noChangeAspect="1"/>
          </p:cNvPicPr>
          <p:nvPr/>
        </p:nvPicPr>
        <p:blipFill>
          <a:blip r:embed="rId4"/>
          <a:stretch>
            <a:fillRect/>
          </a:stretch>
        </p:blipFill>
        <p:spPr>
          <a:xfrm>
            <a:off x="2348389" y="2417564"/>
            <a:ext cx="3088958" cy="1909048"/>
          </a:xfrm>
          <a:prstGeom prst="rect">
            <a:avLst/>
          </a:prstGeom>
        </p:spPr>
      </p:pic>
      <p:sp>
        <p:nvSpPr>
          <p:cNvPr id="6" name="Text 2"/>
          <p:cNvSpPr/>
          <p:nvPr/>
        </p:nvSpPr>
        <p:spPr>
          <a:xfrm>
            <a:off x="2348389" y="4604266"/>
            <a:ext cx="2394466"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Client-Server Model</a:t>
            </a:r>
            <a:endParaRPr lang="en-US" sz="2187" dirty="0"/>
          </a:p>
        </p:txBody>
      </p:sp>
      <p:sp>
        <p:nvSpPr>
          <p:cNvPr id="7" name="Text 3"/>
          <p:cNvSpPr/>
          <p:nvPr/>
        </p:nvSpPr>
        <p:spPr>
          <a:xfrm>
            <a:off x="2348389" y="5173623"/>
            <a:ext cx="3088958"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Illustrate the architecture of the online quiz system, showing the interaction between users' browsers and the server.</a:t>
            </a:r>
            <a:endParaRPr lang="en-US" sz="1750" dirty="0"/>
          </a:p>
        </p:txBody>
      </p:sp>
      <p:pic>
        <p:nvPicPr>
          <p:cNvPr id="8" name="Image 2" descr="preencoded.png"/>
          <p:cNvPicPr>
            <a:picLocks noChangeAspect="1"/>
          </p:cNvPicPr>
          <p:nvPr/>
        </p:nvPicPr>
        <p:blipFill>
          <a:blip r:embed="rId5"/>
          <a:stretch>
            <a:fillRect/>
          </a:stretch>
        </p:blipFill>
        <p:spPr>
          <a:xfrm>
            <a:off x="5770602" y="2417564"/>
            <a:ext cx="3088958" cy="1909048"/>
          </a:xfrm>
          <a:prstGeom prst="rect">
            <a:avLst/>
          </a:prstGeom>
        </p:spPr>
      </p:pic>
      <p:sp>
        <p:nvSpPr>
          <p:cNvPr id="9" name="Text 4"/>
          <p:cNvSpPr/>
          <p:nvPr/>
        </p:nvSpPr>
        <p:spPr>
          <a:xfrm>
            <a:off x="5770602" y="4604266"/>
            <a:ext cx="2530912"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Database Integration</a:t>
            </a:r>
            <a:endParaRPr lang="en-US" sz="2187" dirty="0"/>
          </a:p>
        </p:txBody>
      </p:sp>
      <p:sp>
        <p:nvSpPr>
          <p:cNvPr id="10" name="Text 5"/>
          <p:cNvSpPr/>
          <p:nvPr/>
        </p:nvSpPr>
        <p:spPr>
          <a:xfrm>
            <a:off x="5770602" y="5173623"/>
            <a:ext cx="3088958" cy="1421606"/>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Explain how the system utilizes a database management system to store and retrieve quiz-related data.</a:t>
            </a:r>
            <a:endParaRPr lang="en-US" sz="1750" dirty="0"/>
          </a:p>
        </p:txBody>
      </p:sp>
      <p:pic>
        <p:nvPicPr>
          <p:cNvPr id="11" name="Image 3" descr="preencoded.png"/>
          <p:cNvPicPr>
            <a:picLocks noChangeAspect="1"/>
          </p:cNvPicPr>
          <p:nvPr/>
        </p:nvPicPr>
        <p:blipFill>
          <a:blip r:embed="rId6"/>
          <a:stretch>
            <a:fillRect/>
          </a:stretch>
        </p:blipFill>
        <p:spPr>
          <a:xfrm>
            <a:off x="9192816" y="2417564"/>
            <a:ext cx="3089077" cy="1909167"/>
          </a:xfrm>
          <a:prstGeom prst="rect">
            <a:avLst/>
          </a:prstGeom>
        </p:spPr>
      </p:pic>
      <p:sp>
        <p:nvSpPr>
          <p:cNvPr id="12" name="Text 6"/>
          <p:cNvSpPr/>
          <p:nvPr/>
        </p:nvSpPr>
        <p:spPr>
          <a:xfrm>
            <a:off x="9192816" y="4604385"/>
            <a:ext cx="2835712"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Secure Communication</a:t>
            </a:r>
            <a:endParaRPr lang="en-US" sz="2187" dirty="0"/>
          </a:p>
        </p:txBody>
      </p:sp>
      <p:sp>
        <p:nvSpPr>
          <p:cNvPr id="13" name="Text 7"/>
          <p:cNvSpPr/>
          <p:nvPr/>
        </p:nvSpPr>
        <p:spPr>
          <a:xfrm>
            <a:off x="9192816" y="5173742"/>
            <a:ext cx="3089077"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Highlight the importance of secure connections and encryption protocols to protect users' data during transmission.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149072"/>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Implementation</a:t>
            </a:r>
            <a:endParaRPr lang="en-US" sz="4374" dirty="0"/>
          </a:p>
        </p:txBody>
      </p:sp>
      <p:sp>
        <p:nvSpPr>
          <p:cNvPr id="5" name="Shape 2"/>
          <p:cNvSpPr/>
          <p:nvPr/>
        </p:nvSpPr>
        <p:spPr>
          <a:xfrm>
            <a:off x="2348389" y="2287786"/>
            <a:ext cx="4855726" cy="2107525"/>
          </a:xfrm>
          <a:prstGeom prst="roundRect">
            <a:avLst>
              <a:gd name="adj" fmla="val 4744"/>
            </a:avLst>
          </a:prstGeom>
          <a:solidFill>
            <a:srgbClr val="7E023C"/>
          </a:solidFill>
          <a:ln w="13811">
            <a:solidFill>
              <a:srgbClr val="970248"/>
            </a:solidFill>
            <a:prstDash val="solid"/>
          </a:ln>
        </p:spPr>
      </p:sp>
      <p:sp>
        <p:nvSpPr>
          <p:cNvPr id="6" name="Text 3"/>
          <p:cNvSpPr/>
          <p:nvPr/>
        </p:nvSpPr>
        <p:spPr>
          <a:xfrm>
            <a:off x="2584371" y="2523768"/>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User Registration</a:t>
            </a:r>
            <a:endParaRPr lang="en-US" sz="2187" dirty="0"/>
          </a:p>
        </p:txBody>
      </p:sp>
      <p:sp>
        <p:nvSpPr>
          <p:cNvPr id="7" name="Text 4"/>
          <p:cNvSpPr/>
          <p:nvPr/>
        </p:nvSpPr>
        <p:spPr>
          <a:xfrm>
            <a:off x="2584371" y="3093125"/>
            <a:ext cx="4383762"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Allow students and instructors to create accounts, enabling personalized access to the online quiz system.</a:t>
            </a:r>
            <a:endParaRPr lang="en-US" sz="1750" dirty="0"/>
          </a:p>
        </p:txBody>
      </p:sp>
      <p:sp>
        <p:nvSpPr>
          <p:cNvPr id="8" name="Shape 5"/>
          <p:cNvSpPr/>
          <p:nvPr/>
        </p:nvSpPr>
        <p:spPr>
          <a:xfrm>
            <a:off x="7426285" y="2287786"/>
            <a:ext cx="4855726" cy="2107525"/>
          </a:xfrm>
          <a:prstGeom prst="roundRect">
            <a:avLst>
              <a:gd name="adj" fmla="val 4744"/>
            </a:avLst>
          </a:prstGeom>
          <a:solidFill>
            <a:srgbClr val="7E023C"/>
          </a:solidFill>
          <a:ln w="13811">
            <a:solidFill>
              <a:srgbClr val="970248"/>
            </a:solidFill>
            <a:prstDash val="solid"/>
          </a:ln>
        </p:spPr>
      </p:sp>
      <p:sp>
        <p:nvSpPr>
          <p:cNvPr id="9" name="Text 6"/>
          <p:cNvSpPr/>
          <p:nvPr/>
        </p:nvSpPr>
        <p:spPr>
          <a:xfrm>
            <a:off x="7662267" y="2523768"/>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Quiz Creation</a:t>
            </a:r>
            <a:endParaRPr lang="en-US" sz="2187" dirty="0"/>
          </a:p>
        </p:txBody>
      </p:sp>
      <p:sp>
        <p:nvSpPr>
          <p:cNvPr id="10" name="Text 7"/>
          <p:cNvSpPr/>
          <p:nvPr/>
        </p:nvSpPr>
        <p:spPr>
          <a:xfrm>
            <a:off x="7662267" y="3093125"/>
            <a:ext cx="4383762"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Empower instructors to create quizzes, set time limits, and customize question formats.</a:t>
            </a:r>
            <a:endParaRPr lang="en-US" sz="1750" dirty="0"/>
          </a:p>
        </p:txBody>
      </p:sp>
      <p:sp>
        <p:nvSpPr>
          <p:cNvPr id="11" name="Shape 8"/>
          <p:cNvSpPr/>
          <p:nvPr/>
        </p:nvSpPr>
        <p:spPr>
          <a:xfrm>
            <a:off x="2348389" y="4617482"/>
            <a:ext cx="4855726" cy="2462927"/>
          </a:xfrm>
          <a:prstGeom prst="roundRect">
            <a:avLst>
              <a:gd name="adj" fmla="val 4060"/>
            </a:avLst>
          </a:prstGeom>
          <a:solidFill>
            <a:srgbClr val="7E023C"/>
          </a:solidFill>
          <a:ln w="13811">
            <a:solidFill>
              <a:srgbClr val="970248"/>
            </a:solidFill>
            <a:prstDash val="solid"/>
          </a:ln>
        </p:spPr>
      </p:sp>
      <p:sp>
        <p:nvSpPr>
          <p:cNvPr id="12" name="Text 9"/>
          <p:cNvSpPr/>
          <p:nvPr/>
        </p:nvSpPr>
        <p:spPr>
          <a:xfrm>
            <a:off x="2584371" y="4853464"/>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Quiz Taking</a:t>
            </a:r>
            <a:endParaRPr lang="en-US" sz="2187" dirty="0"/>
          </a:p>
        </p:txBody>
      </p:sp>
      <p:sp>
        <p:nvSpPr>
          <p:cNvPr id="13" name="Text 10"/>
          <p:cNvSpPr/>
          <p:nvPr/>
        </p:nvSpPr>
        <p:spPr>
          <a:xfrm>
            <a:off x="2584371" y="5422821"/>
            <a:ext cx="4383762"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Enable students to take quizzes online, with real-time feedback and auto-grading functionality.</a:t>
            </a:r>
            <a:endParaRPr lang="en-US" sz="1750" dirty="0"/>
          </a:p>
        </p:txBody>
      </p:sp>
      <p:sp>
        <p:nvSpPr>
          <p:cNvPr id="14" name="Shape 11"/>
          <p:cNvSpPr/>
          <p:nvPr/>
        </p:nvSpPr>
        <p:spPr>
          <a:xfrm>
            <a:off x="7426285" y="4617482"/>
            <a:ext cx="4855726" cy="2462927"/>
          </a:xfrm>
          <a:prstGeom prst="roundRect">
            <a:avLst>
              <a:gd name="adj" fmla="val 4060"/>
            </a:avLst>
          </a:prstGeom>
          <a:solidFill>
            <a:srgbClr val="7E023C"/>
          </a:solidFill>
          <a:ln w="13811">
            <a:solidFill>
              <a:srgbClr val="970248"/>
            </a:solidFill>
            <a:prstDash val="solid"/>
          </a:ln>
        </p:spPr>
      </p:sp>
      <p:sp>
        <p:nvSpPr>
          <p:cNvPr id="15" name="Text 12"/>
          <p:cNvSpPr/>
          <p:nvPr/>
        </p:nvSpPr>
        <p:spPr>
          <a:xfrm>
            <a:off x="7662267" y="4853464"/>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Result Analysis</a:t>
            </a:r>
            <a:endParaRPr lang="en-US" sz="2187" dirty="0"/>
          </a:p>
        </p:txBody>
      </p:sp>
      <p:sp>
        <p:nvSpPr>
          <p:cNvPr id="16" name="Text 13"/>
          <p:cNvSpPr/>
          <p:nvPr/>
        </p:nvSpPr>
        <p:spPr>
          <a:xfrm>
            <a:off x="7662267" y="5422821"/>
            <a:ext cx="4383762"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Provide comprehensive analytics on individual and class performance, aiding instructors in identifying areas for improvement.</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548884"/>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Features</a:t>
            </a:r>
            <a:endParaRPr lang="en-US" sz="4374" dirty="0"/>
          </a:p>
        </p:txBody>
      </p:sp>
      <p:sp>
        <p:nvSpPr>
          <p:cNvPr id="5" name="Shape 2"/>
          <p:cNvSpPr/>
          <p:nvPr/>
        </p:nvSpPr>
        <p:spPr>
          <a:xfrm>
            <a:off x="2348389" y="2861191"/>
            <a:ext cx="499943" cy="499943"/>
          </a:xfrm>
          <a:prstGeom prst="roundRect">
            <a:avLst>
              <a:gd name="adj" fmla="val 20000"/>
            </a:avLst>
          </a:prstGeom>
          <a:solidFill>
            <a:srgbClr val="7E023C"/>
          </a:solidFill>
          <a:ln w="13811">
            <a:solidFill>
              <a:srgbClr val="970248"/>
            </a:solidFill>
            <a:prstDash val="solid"/>
          </a:ln>
        </p:spPr>
      </p:sp>
      <p:sp>
        <p:nvSpPr>
          <p:cNvPr id="6" name="Text 3"/>
          <p:cNvSpPr/>
          <p:nvPr/>
        </p:nvSpPr>
        <p:spPr>
          <a:xfrm>
            <a:off x="2529721" y="2902863"/>
            <a:ext cx="13716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1</a:t>
            </a:r>
            <a:endParaRPr lang="en-US" sz="2624" dirty="0"/>
          </a:p>
        </p:txBody>
      </p:sp>
      <p:sp>
        <p:nvSpPr>
          <p:cNvPr id="7" name="Text 4"/>
          <p:cNvSpPr/>
          <p:nvPr/>
        </p:nvSpPr>
        <p:spPr>
          <a:xfrm>
            <a:off x="3070503" y="2937510"/>
            <a:ext cx="2805232"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Randomized Questions</a:t>
            </a:r>
            <a:endParaRPr lang="en-US" sz="2187" dirty="0"/>
          </a:p>
        </p:txBody>
      </p:sp>
      <p:sp>
        <p:nvSpPr>
          <p:cNvPr id="8" name="Text 5"/>
          <p:cNvSpPr/>
          <p:nvPr/>
        </p:nvSpPr>
        <p:spPr>
          <a:xfrm>
            <a:off x="3070503" y="3506867"/>
            <a:ext cx="4133612"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Generate random question sets to prevent cheating and enhance fairness.</a:t>
            </a:r>
            <a:endParaRPr lang="en-US" sz="1750" dirty="0"/>
          </a:p>
        </p:txBody>
      </p:sp>
      <p:sp>
        <p:nvSpPr>
          <p:cNvPr id="9" name="Shape 6"/>
          <p:cNvSpPr/>
          <p:nvPr/>
        </p:nvSpPr>
        <p:spPr>
          <a:xfrm>
            <a:off x="7426285" y="2861191"/>
            <a:ext cx="499943" cy="499943"/>
          </a:xfrm>
          <a:prstGeom prst="roundRect">
            <a:avLst>
              <a:gd name="adj" fmla="val 20000"/>
            </a:avLst>
          </a:prstGeom>
          <a:solidFill>
            <a:srgbClr val="7E023C"/>
          </a:solidFill>
          <a:ln w="13811">
            <a:solidFill>
              <a:srgbClr val="970248"/>
            </a:solidFill>
            <a:prstDash val="solid"/>
          </a:ln>
        </p:spPr>
      </p:sp>
      <p:sp>
        <p:nvSpPr>
          <p:cNvPr id="10" name="Text 7"/>
          <p:cNvSpPr/>
          <p:nvPr/>
        </p:nvSpPr>
        <p:spPr>
          <a:xfrm>
            <a:off x="7573327" y="2902863"/>
            <a:ext cx="20574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2</a:t>
            </a:r>
            <a:endParaRPr lang="en-US" sz="2624" dirty="0"/>
          </a:p>
        </p:txBody>
      </p:sp>
      <p:sp>
        <p:nvSpPr>
          <p:cNvPr id="11" name="Text 8"/>
          <p:cNvSpPr/>
          <p:nvPr/>
        </p:nvSpPr>
        <p:spPr>
          <a:xfrm>
            <a:off x="8148399" y="2937510"/>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Online Timer</a:t>
            </a:r>
            <a:endParaRPr lang="en-US" sz="2187" dirty="0"/>
          </a:p>
        </p:txBody>
      </p:sp>
      <p:sp>
        <p:nvSpPr>
          <p:cNvPr id="12" name="Text 9"/>
          <p:cNvSpPr/>
          <p:nvPr/>
        </p:nvSpPr>
        <p:spPr>
          <a:xfrm>
            <a:off x="8148399" y="3506867"/>
            <a:ext cx="4133612"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Include a countdown timer to ensure time-bound quizzes and evaluate time management skills.</a:t>
            </a:r>
            <a:endParaRPr lang="en-US" sz="1750" dirty="0"/>
          </a:p>
        </p:txBody>
      </p:sp>
      <p:sp>
        <p:nvSpPr>
          <p:cNvPr id="13" name="Shape 10"/>
          <p:cNvSpPr/>
          <p:nvPr/>
        </p:nvSpPr>
        <p:spPr>
          <a:xfrm>
            <a:off x="2348389" y="4968835"/>
            <a:ext cx="499943" cy="499943"/>
          </a:xfrm>
          <a:prstGeom prst="roundRect">
            <a:avLst>
              <a:gd name="adj" fmla="val 20000"/>
            </a:avLst>
          </a:prstGeom>
          <a:solidFill>
            <a:srgbClr val="7E023C"/>
          </a:solidFill>
          <a:ln w="13811">
            <a:solidFill>
              <a:srgbClr val="970248"/>
            </a:solidFill>
            <a:prstDash val="solid"/>
          </a:ln>
        </p:spPr>
      </p:sp>
      <p:sp>
        <p:nvSpPr>
          <p:cNvPr id="14" name="Text 11"/>
          <p:cNvSpPr/>
          <p:nvPr/>
        </p:nvSpPr>
        <p:spPr>
          <a:xfrm>
            <a:off x="2499241" y="5010507"/>
            <a:ext cx="19812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3</a:t>
            </a:r>
            <a:endParaRPr lang="en-US" sz="2624" dirty="0"/>
          </a:p>
        </p:txBody>
      </p:sp>
      <p:sp>
        <p:nvSpPr>
          <p:cNvPr id="15" name="Text 12"/>
          <p:cNvSpPr/>
          <p:nvPr/>
        </p:nvSpPr>
        <p:spPr>
          <a:xfrm>
            <a:off x="3070503" y="5045154"/>
            <a:ext cx="2463760"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Real-Time Feedback</a:t>
            </a:r>
            <a:endParaRPr lang="en-US" sz="2187" dirty="0"/>
          </a:p>
        </p:txBody>
      </p:sp>
      <p:sp>
        <p:nvSpPr>
          <p:cNvPr id="16" name="Text 13"/>
          <p:cNvSpPr/>
          <p:nvPr/>
        </p:nvSpPr>
        <p:spPr>
          <a:xfrm>
            <a:off x="3070503" y="5614511"/>
            <a:ext cx="4133612"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Provide immediate feedback to students, helping them learn from their mistakes right away.</a:t>
            </a:r>
            <a:endParaRPr lang="en-US" sz="1750" dirty="0"/>
          </a:p>
        </p:txBody>
      </p:sp>
      <p:sp>
        <p:nvSpPr>
          <p:cNvPr id="17" name="Shape 14"/>
          <p:cNvSpPr/>
          <p:nvPr/>
        </p:nvSpPr>
        <p:spPr>
          <a:xfrm>
            <a:off x="7426285" y="4968835"/>
            <a:ext cx="499943" cy="499943"/>
          </a:xfrm>
          <a:prstGeom prst="roundRect">
            <a:avLst>
              <a:gd name="adj" fmla="val 20000"/>
            </a:avLst>
          </a:prstGeom>
          <a:solidFill>
            <a:srgbClr val="7E023C"/>
          </a:solidFill>
          <a:ln w="13811">
            <a:solidFill>
              <a:srgbClr val="970248"/>
            </a:solidFill>
            <a:prstDash val="solid"/>
          </a:ln>
        </p:spPr>
      </p:sp>
      <p:sp>
        <p:nvSpPr>
          <p:cNvPr id="18" name="Text 15"/>
          <p:cNvSpPr/>
          <p:nvPr/>
        </p:nvSpPr>
        <p:spPr>
          <a:xfrm>
            <a:off x="7569517" y="5010507"/>
            <a:ext cx="21336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4</a:t>
            </a:r>
            <a:endParaRPr lang="en-US" sz="2624" dirty="0"/>
          </a:p>
        </p:txBody>
      </p:sp>
      <p:sp>
        <p:nvSpPr>
          <p:cNvPr id="19" name="Text 16"/>
          <p:cNvSpPr/>
          <p:nvPr/>
        </p:nvSpPr>
        <p:spPr>
          <a:xfrm>
            <a:off x="8148399" y="5045154"/>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Leaderboard</a:t>
            </a:r>
            <a:endParaRPr lang="en-US" sz="2187" dirty="0"/>
          </a:p>
        </p:txBody>
      </p:sp>
      <p:sp>
        <p:nvSpPr>
          <p:cNvPr id="20" name="Text 17"/>
          <p:cNvSpPr/>
          <p:nvPr/>
        </p:nvSpPr>
        <p:spPr>
          <a:xfrm>
            <a:off x="8148399" y="5614511"/>
            <a:ext cx="4133612"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Implement a leaderboard to foster healthy competition and recognize the top performers in quizzes.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16</Slides>
  <Notes>16</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70</cp:revision>
  <dcterms:created xsi:type="dcterms:W3CDTF">2023-11-29T16:22:55Z</dcterms:created>
  <dcterms:modified xsi:type="dcterms:W3CDTF">2023-12-01T06:38:26Z</dcterms:modified>
</cp:coreProperties>
</file>